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6" r:id="rId6"/>
    <p:sldId id="262" r:id="rId7"/>
    <p:sldId id="272" r:id="rId8"/>
    <p:sldId id="275" r:id="rId9"/>
    <p:sldId id="282" r:id="rId10"/>
    <p:sldId id="284" r:id="rId11"/>
    <p:sldId id="286" r:id="rId12"/>
    <p:sldId id="270" r:id="rId13"/>
    <p:sldId id="287" r:id="rId14"/>
    <p:sldId id="283" r:id="rId15"/>
    <p:sldId id="285" r:id="rId16"/>
    <p:sldId id="278" r:id="rId17"/>
    <p:sldId id="280" r:id="rId18"/>
    <p:sldId id="28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8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9560D-48A1-4E23-841B-094B46B078FD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A94D0-EFD0-4F14-8586-23B93D50E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40973B-0A7E-4207-BAD2-BC4E9FECBA1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3AF47A-1967-4E86-8BD1-01B7E1A4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1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CC7-230B-4D30-85F7-F3E12D5FC7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AF47A-1967-4E86-8BD1-01B7E1A479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4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CC7-230B-4D30-85F7-F3E12D5FC7A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4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CC7-230B-4D30-85F7-F3E12D5FC7A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CC7-230B-4D30-85F7-F3E12D5FC7A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5A3CDC-C3DE-4F03-AE65-ACA831F03E0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D72A8D-7181-42F9-AC96-85D9C062A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yndie.applewhite@portsanantonio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tractinginfo@portsanantonio.u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yndie.applewhite@portsanantonio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hyperlink" Target="http://www.portsanantonio.us/businessopportuniti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752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Procurement Technical Assistance Center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February 10,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6172200" cy="1970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DOING BUSINESS WITH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PORT SAN ANTONIO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0045"/>
            <a:ext cx="1676400" cy="967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SMWBE PROGRAMS &amp; OUTREACH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153400" cy="4953000"/>
          </a:xfrm>
        </p:spPr>
        <p:txBody>
          <a:bodyPr/>
          <a:lstStyle/>
          <a:p>
            <a:r>
              <a:rPr lang="en-US" sz="2400" b="1" dirty="0"/>
              <a:t>The Procurement Policy includes the following provisions:</a:t>
            </a:r>
          </a:p>
          <a:p>
            <a:pPr lvl="1"/>
            <a:r>
              <a:rPr lang="en-US" dirty="0" smtClean="0"/>
              <a:t>To encourage involvement of qualified Small, Minority, Woman-owned and Veteran Owned Business Enterprises (SMWVBE) in soliciting and awarding competitive contracts in accordance with the specific aspirational goals: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21049"/>
              </p:ext>
            </p:extLst>
          </p:nvPr>
        </p:nvGraphicFramePr>
        <p:xfrm>
          <a:off x="990600" y="3352800"/>
          <a:ext cx="7391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1157"/>
                <a:gridCol w="1940243"/>
              </a:tblGrid>
              <a:tr h="3187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Aspiration Goals 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Small Business Enterprise</a:t>
                      </a:r>
                      <a:r>
                        <a:rPr lang="en-US" baseline="0" dirty="0" smtClean="0"/>
                        <a:t> (SBE)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 Business Enterprise (AABE)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Asian American Business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Minority/Woman</a:t>
                      </a:r>
                      <a:r>
                        <a:rPr lang="en-US" baseline="0" dirty="0" smtClean="0"/>
                        <a:t> Owned Business Enterprise (M/WBE)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Woman Owned Business Enterprise (WBE)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23133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 American Owned Business Enterprise (HABE)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SMWBE PROGRAMS &amp; OUTREACH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Port actively promotes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SMWVBE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certification and encourages firms to contact the South Center Texas Regional Certification Agency SCTRCA, (210) 227-4722, to obtain applicable certifications.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DBE Certification requirements are related to Federal Transportation Funded Projects.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Port San Antonio complies with all requirements represented in Federal Guidelines pertaining to Federal Certification Programs.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Goals established thru Federally funded projects are tracked separately from local programs to measure compliance with specific project objectives.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Port currently has 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3,280 registered vendors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SMWBE PROGRAMS &amp;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FY15 the Port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warded Contracts for: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Services = $8.7M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  3.4M (40%) to SBE firms. 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33.8.1%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awarded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MBE firms &amp; M/WBE firms.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3504" lvl="2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Services = $1.5M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  1.2M (78%) to SBE firms w/8.7% awarded to Minority firms. 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Personal/Gen. Services, Material &amp; Equip. = $3.1M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$1.5M (48%) to SBE firms.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awarded to MBE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 11.5% awarded to WBE firms.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SMWBE PROGRAMS &amp;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r>
              <a:rPr lang="en-US" dirty="0" smtClean="0"/>
              <a:t>Staff is in the process of scheduling various meetings and networking events to be held at Port San Antonio to explain procurements/solicitations aimed at increasing SMWVBE and Veteran-Owned Business participation for: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Capital Budget Projects (informal/formal solicitations)</a:t>
            </a:r>
          </a:p>
          <a:p>
            <a:pPr lvl="1"/>
            <a:r>
              <a:rPr lang="en-US" dirty="0" smtClean="0"/>
              <a:t>Certification Training Meetings</a:t>
            </a:r>
          </a:p>
          <a:p>
            <a:pPr lvl="1"/>
            <a:r>
              <a:rPr lang="en-US" dirty="0" smtClean="0"/>
              <a:t>Partnerships for Mentor/Protégé Workshops</a:t>
            </a:r>
          </a:p>
          <a:p>
            <a:pPr lvl="1"/>
            <a:endParaRPr lang="en-US" dirty="0"/>
          </a:p>
          <a:p>
            <a:r>
              <a:rPr lang="en-US" dirty="0" smtClean="0"/>
              <a:t>Be sure to monitor our website and register as a vendor with Port San Antonio to ensure receipt of related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VENDOR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Vendor Registration will be available through the Port’s new vendor application process -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Not required to be registered to compete for services, but helpful in receiving information about solicitations.</a:t>
            </a:r>
          </a:p>
          <a:p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When contacted by Port San Antonio Staff, review scope requirements and provide proposal for goods and/or services.  </a:t>
            </a:r>
          </a:p>
          <a:p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Utilize your time wisely/Choose feasible opportunities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Match scope requirements with your ability to complete the scope 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Committing to work that is overwhelming is not recommended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Partner appropriately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Respond Timely to Information Requested</a:t>
            </a:r>
          </a:p>
          <a:p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Attend any pre-response conferences/meetings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Ask questions – written/verbal</a:t>
            </a:r>
          </a:p>
          <a:p>
            <a:pPr lvl="1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Network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Seek business development training opportunities</a:t>
            </a:r>
          </a:p>
          <a:p>
            <a:pPr marL="0" indent="0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Stay Current</a:t>
            </a:r>
          </a:p>
          <a:p>
            <a:pPr marL="0" indent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VENDOR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5181600"/>
          </a:xfrm>
        </p:spPr>
        <p:txBody>
          <a:bodyPr lIns="0" rIns="0"/>
          <a:lstStyle/>
          <a:p>
            <a:pPr marL="548640" lvl="2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Vendors Registered with the Port:</a:t>
            </a:r>
          </a:p>
          <a:p>
            <a:pPr lvl="2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notified via email regarding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informal/formal solicitations</a:t>
            </a:r>
          </a:p>
          <a:p>
            <a:pPr lvl="2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through the Port’s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website,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solicitation and training information from other public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entities</a:t>
            </a:r>
          </a:p>
          <a:p>
            <a:pPr lvl="2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shared: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Port’s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General/Prime Contractors/Consultant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 and private entities seeking firms to provide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CERTIFICATION: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 (International Organization for Standardization)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Port has joined the ranks of the region’s entities certified by Direct Assessment Services Certification for the ISO 9001:2008 standard of the Switzerland-based International Organization for Standardization, or ISO.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Port is migrating to comply with  the ISO 9001:2015 certification for quality management reflects the Port’s focus on following best business practices as it continues to build futures.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Port utilizes the ISO process to strengthen its relationship with its customers, and vendors.  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comply with the ISO 9001:2015 Standards, the Port is required to conduct periodical performance evaluations of its vendors.</a:t>
            </a:r>
          </a:p>
          <a:p>
            <a:pPr lvl="1"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evaluations remain as confidential information within the Port’s Contracting Records.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CONTACTS: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Wyndie Applewhite, Manager,  Corporate Governance –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wyndie.applewhite@portsanantonio.us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Vendor Registration/Open Procurement Opportunities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contractinginfo@portsanantonio.us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  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52688" cy="4419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Wyndie Applewhite, Corporate Governance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Port Authority of San Antonio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907 Billy Mitchell Blvd.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San Antonio Texas 78226-1802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 – (210) 362-7849;  C – (210) 286-0774;  F – (210) 362-7832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wyndie.applewhite@portsanantonio.us</a:t>
            </a: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Web address: 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www.portsanantonio.us/businessopportunities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ortsa_logosƒcolor-RGB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1600200"/>
            <a:ext cx="38862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2094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 SAN ANTONIO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 fontScale="70000" lnSpcReduction="20000"/>
          </a:bodyPr>
          <a:lstStyle/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Who We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 &amp; What We Do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Procurement Policy &amp; Procedures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Vendor Registration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SMWBE/DBE Programs &amp; Outreach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ISO Certification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Current Opportunities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Q&amp;A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WE ARE AND 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Port San Antonio is –</a:t>
            </a:r>
          </a:p>
          <a:p>
            <a:pPr marL="274320" lvl="1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Building Futures</a:t>
            </a:r>
          </a:p>
          <a:p>
            <a:pPr marL="274320" lvl="1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 San Antonio is redeveloping the former Kelly Air Force Base to its best and highest use.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create conditions that maintain and grow quality jobs.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WE ARE AND 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 San Antonio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Defense Base Development Authority, designated as a special district and political subdivision of the state;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Owns and operates and develops approximately 1,900 acre site,  and manages its economic development, development and redevelopment projects on its property and surrounding areas;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currently host to more than 75 businesses that include, but not limited to, aerospace, logistics, manufacturing, education, military and other industries;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We Are &amp; 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219200"/>
            <a:ext cx="8183880" cy="4953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Port San Antonio Complies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various provisions of Chapter 379 and 271 of the Texas Local Government Code;</a:t>
            </a:r>
          </a:p>
          <a:p>
            <a:pPr lvl="2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laws, rules and regulations for activities funded by other units of federal, state and local governments;</a:t>
            </a:r>
          </a:p>
          <a:p>
            <a:pPr lvl="2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Texas Open Meetings Act – Texas Government Code, Chapter 551; and</a:t>
            </a:r>
          </a:p>
          <a:p>
            <a:pPr lvl="2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Public Information Act, Texas Government Code, Chapter 552;</a:t>
            </a:r>
          </a:p>
          <a:p>
            <a:pPr lvl="2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Texas Government Code, Chapter 2254, Professional and Consulting Services, subchapter A. Professional Services.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We Are &amp; 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990600"/>
            <a:ext cx="818388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Port San Antonio -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Serves as an Economic Development Catalyst for the re-development of Real Estate Property and servicing tenants -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Custodial Services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Security (armed/unarmed) Services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Trash Disposal and Recycling Services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Catering Services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Services –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Expansions, Renovations,  and Build-to-Suit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Design/Bid/Build;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Design/Build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CM@R methods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Repairs - roof replacements, installation of equipment, Furniture installation (cubicles) HVAC repairs/installs; Boilers; locks/keycards; fencing, etc. (Facility Maintenance)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Services –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Environmental,  A &amp; E,  Appraisals, Accounting,  Auditing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PROCUREMENT POLICY &amp; PROCEDURES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552688" cy="55626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 smtClean="0"/>
              <a:t>The Procurement Policy includes the following provisions:</a:t>
            </a:r>
          </a:p>
          <a:p>
            <a:endParaRPr lang="en-US" sz="2400" dirty="0" smtClean="0"/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Contracts valued &lt; $25K = No Competition Required</a:t>
            </a:r>
          </a:p>
          <a:p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Contracts valued 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$25K, but &lt; $250K = Minimum 2 Responses (some formal solicitations occur in this category)</a:t>
            </a:r>
          </a:p>
          <a:p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Contracts valued 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$250K = Formal Competition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Applicable to all Services, including –</a:t>
            </a:r>
          </a:p>
          <a:p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Professional Services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Construction Services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Personal/General Services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Purchase of Materials and Equipment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PROCUREMENT POLICY &amp; PROCEDURES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838200"/>
            <a:ext cx="8183880" cy="57912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The Procurement Policy includes the following provisions:</a:t>
            </a:r>
          </a:p>
          <a:p>
            <a:pPr lvl="1"/>
            <a:endParaRPr lang="en-US" sz="6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Informal Solicitations – Less than $250K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Email/Fax/Phone Notification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Vendor Database Rotation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Formal Solicitations – $250K and greater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Full Public Notification</a:t>
            </a:r>
          </a:p>
          <a:p>
            <a:pPr lvl="1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Advertisement in local media</a:t>
            </a:r>
          </a:p>
          <a:p>
            <a:pPr lvl="2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Port San Antonio website posting</a:t>
            </a:r>
          </a:p>
          <a:p>
            <a:pPr lvl="2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Email/Fax Notification</a:t>
            </a:r>
          </a:p>
          <a:p>
            <a:pPr lvl="2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Vendor Database Rotation</a:t>
            </a:r>
          </a:p>
          <a:p>
            <a:pPr lvl="2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Chamber of Commerce bulletin</a:t>
            </a:r>
          </a:p>
          <a:p>
            <a:pPr lvl="2"/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Other entity/media bulletin</a:t>
            </a:r>
          </a:p>
          <a:p>
            <a:pPr lvl="2"/>
            <a:endParaRPr lang="en-US" sz="64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PROCUREMENT POLICY &amp; PROCEDURES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334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Construction/Professional Services Contracts Include requirements for Insurance to include (but not limited to):</a:t>
            </a:r>
          </a:p>
          <a:p>
            <a:pPr marL="32004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Commercial/Professional Liability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$1.0M per occurrence - $2.0M aggregate (minimum requirements)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Limits contingent upon evaluation of Risk/Funding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Contracts include requirements for –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Bonds (payment/performance) remain 6 months – 1 year after completion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Limits contingent upon evaluation of Risk/Funding/Complexity of Project/Customer Requirements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Bid Bonds – contingent upon funding requirements</a:t>
            </a:r>
          </a:p>
          <a:p>
            <a:pPr lvl="3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Davis Bacon Wage Rates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Sub-contractor/supplier payments are tracked</a:t>
            </a:r>
          </a:p>
          <a:p>
            <a:pPr lvl="3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2655</TotalTime>
  <Words>1254</Words>
  <Application>Microsoft Office PowerPoint</Application>
  <PresentationFormat>On-screen Show (4:3)</PresentationFormat>
  <Paragraphs>249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Perpetua</vt:lpstr>
      <vt:lpstr>Times New Roman</vt:lpstr>
      <vt:lpstr>Wingdings 2</vt:lpstr>
      <vt:lpstr>Equity</vt:lpstr>
      <vt:lpstr>    DOING BUSINESS WITH  PORT SAN ANTONIO</vt:lpstr>
      <vt:lpstr> PORT SAN ANTONIO</vt:lpstr>
      <vt:lpstr>WHO WE ARE AND WHAT WE DO</vt:lpstr>
      <vt:lpstr>WHO WE ARE AND WHAT WE DO</vt:lpstr>
      <vt:lpstr>Who We Are &amp; What We Do</vt:lpstr>
      <vt:lpstr>Who We Are &amp; What We Do</vt:lpstr>
      <vt:lpstr>PROCUREMENT POLICY &amp; PROCEDURES</vt:lpstr>
      <vt:lpstr>PROCUREMENT POLICY &amp; PROCEDURES</vt:lpstr>
      <vt:lpstr>PROCUREMENT POLICY &amp; PROCEDURES</vt:lpstr>
      <vt:lpstr>SMWBE PROGRAMS &amp; OUTREACH </vt:lpstr>
      <vt:lpstr>SMWBE PROGRAMS &amp; OUTREACH</vt:lpstr>
      <vt:lpstr>SMWBE PROGRAMS &amp; OUTREACH</vt:lpstr>
      <vt:lpstr>SMWBE PROGRAMS &amp; OUTREACH</vt:lpstr>
      <vt:lpstr>VENDOR REGISTRATION</vt:lpstr>
      <vt:lpstr>VENDOR REGISTRATION</vt:lpstr>
      <vt:lpstr>ISO CERTIFICATION:</vt:lpstr>
      <vt:lpstr>PORT CONTACTS:</vt:lpstr>
      <vt:lpstr>  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BUSINESS WITH PORT SAN ANTONIO</dc:title>
  <dc:creator>applewhitew</dc:creator>
  <cp:lastModifiedBy>Kimberly Gardner</cp:lastModifiedBy>
  <cp:revision>78</cp:revision>
  <cp:lastPrinted>2013-08-30T13:15:34Z</cp:lastPrinted>
  <dcterms:created xsi:type="dcterms:W3CDTF">2012-07-26T13:39:49Z</dcterms:created>
  <dcterms:modified xsi:type="dcterms:W3CDTF">2016-02-16T20:43:51Z</dcterms:modified>
</cp:coreProperties>
</file>